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6" r:id="rId11"/>
    <p:sldId id="267" r:id="rId12"/>
    <p:sldId id="268" r:id="rId13"/>
    <p:sldId id="269" r:id="rId14"/>
    <p:sldId id="274" r:id="rId15"/>
    <p:sldId id="270" r:id="rId16"/>
    <p:sldId id="276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8F02F7-7267-41AC-B910-120373025852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DF80074-3F74-4C24-A00E-D2A3B24D28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333" y="1844823"/>
            <a:ext cx="806534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технологии используемые </a:t>
            </a:r>
          </a:p>
          <a:p>
            <a:pPr algn="ctr"/>
            <a:r>
              <a:rPr lang="ru-RU" sz="54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логопедической работе</a:t>
            </a:r>
            <a:endParaRPr lang="ru-RU" sz="5400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245" y="664345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КАЗЕННОЕ ДОШКОЛЬНОЕ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Г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НОВОСИБИРСКА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САД № 473 КОМБИНИРОВАННОГО ВИДА</a:t>
            </a:r>
          </a:p>
          <a:p>
            <a:pPr algn="ctr"/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630111 г. Новосибирск, ул. Кропоткина, 140; тел. 273-18-95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39083" y="5434771"/>
            <a:ext cx="3637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Мария Васильевна </a:t>
            </a:r>
            <a:r>
              <a:rPr lang="ru-RU" sz="1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Емельянцева</a:t>
            </a:r>
            <a:endParaRPr lang="ru-RU" sz="14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учитель-логопед</a:t>
            </a:r>
            <a:endParaRPr lang="ru-RU" sz="1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74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590" y="548680"/>
            <a:ext cx="776295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профилактику нарушений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Активизация и восстановление зрения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Снятие напряжения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41805"/>
            <a:ext cx="53765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1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815441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направленные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развитие общей и мелкой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моторики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 укрепление моторной сферы детей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E:\Фото\Моя работа детский сад\DSC033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02205"/>
            <a:ext cx="3661179" cy="274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Фото\Моя работа детский сад\IMG_1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64775"/>
            <a:ext cx="3849942" cy="256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9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9933" y="683404"/>
            <a:ext cx="730995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r>
              <a:rPr lang="ru-RU" dirty="0"/>
              <a:t>В</a:t>
            </a:r>
            <a:r>
              <a:rPr lang="ru-RU" dirty="0" smtClean="0"/>
              <a:t>ыработка </a:t>
            </a:r>
            <a:r>
              <a:rPr lang="ru-RU" dirty="0"/>
              <a:t>полноценных движений и определенных положений </a:t>
            </a:r>
            <a:r>
              <a:rPr lang="ru-RU" dirty="0" smtClean="0"/>
              <a:t>органов</a:t>
            </a:r>
          </a:p>
          <a:p>
            <a:r>
              <a:rPr lang="ru-RU" dirty="0" smtClean="0"/>
              <a:t>артикуляционного аппарата </a:t>
            </a:r>
          </a:p>
          <a:p>
            <a:r>
              <a:rPr lang="ru-RU" dirty="0"/>
              <a:t>У</a:t>
            </a:r>
            <a:r>
              <a:rPr lang="ru-RU" dirty="0" smtClean="0"/>
              <a:t>мение </a:t>
            </a:r>
            <a:r>
              <a:rPr lang="ru-RU" dirty="0"/>
              <a:t>объединять простые движения в сложные, необходимые </a:t>
            </a:r>
            <a:r>
              <a:rPr lang="ru-RU" dirty="0" smtClean="0"/>
              <a:t>для</a:t>
            </a:r>
          </a:p>
          <a:p>
            <a:r>
              <a:rPr lang="ru-RU" dirty="0" smtClean="0"/>
              <a:t>правильного </a:t>
            </a:r>
            <a:r>
              <a:rPr lang="ru-RU" dirty="0"/>
              <a:t>произнесения звуков.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7" r="21053" b="7600"/>
          <a:stretch/>
        </p:blipFill>
        <p:spPr bwMode="auto">
          <a:xfrm>
            <a:off x="859934" y="2834125"/>
            <a:ext cx="2991986" cy="318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 b="16696"/>
          <a:stretch/>
        </p:blipFill>
        <p:spPr bwMode="auto">
          <a:xfrm>
            <a:off x="4527271" y="2874161"/>
            <a:ext cx="3294404" cy="310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9928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Су-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терапии,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аурикулотерапии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(массаж ушных раковин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С</a:t>
            </a:r>
            <a:r>
              <a:rPr lang="ru-RU" dirty="0" smtClean="0"/>
              <a:t>тимуляция </a:t>
            </a:r>
            <a:r>
              <a:rPr lang="ru-RU" dirty="0"/>
              <a:t>высокоактивных точек соответствия всем органам и системам, расположенных на кистях рук и </a:t>
            </a:r>
            <a:r>
              <a:rPr lang="ru-RU" dirty="0" smtClean="0"/>
              <a:t>стопах. </a:t>
            </a:r>
            <a:r>
              <a:rPr lang="ru-RU" dirty="0"/>
              <a:t>Особенно важно воздействие на большой палец, отвечающий за голову человека. Кончики пальцев ногтевые пластины отвечают за головной мозг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К</a:t>
            </a:r>
            <a:r>
              <a:rPr lang="ru-RU" dirty="0" smtClean="0"/>
              <a:t>оррекция </a:t>
            </a:r>
            <a:r>
              <a:rPr lang="ru-RU" dirty="0"/>
              <a:t>агрессивных проявлений у </a:t>
            </a:r>
            <a:r>
              <a:rPr lang="ru-RU" dirty="0" smtClean="0"/>
              <a:t>детей дошкольного возраста</a:t>
            </a:r>
          </a:p>
          <a:p>
            <a:r>
              <a:rPr lang="ru-RU" dirty="0"/>
              <a:t>С</a:t>
            </a:r>
            <a:r>
              <a:rPr lang="ru-RU" dirty="0" smtClean="0"/>
              <a:t>нятие </a:t>
            </a:r>
            <a:r>
              <a:rPr lang="ru-RU" dirty="0"/>
              <a:t>психоэмоционального </a:t>
            </a:r>
            <a:r>
              <a:rPr lang="ru-RU" dirty="0" smtClean="0"/>
              <a:t>напряжения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Система лечебного воздействия на точки ушной раковины, которые проецируют все органы и системы человеческого организма (принцип как и в </a:t>
            </a:r>
            <a:r>
              <a:rPr lang="ru-RU" dirty="0" smtClean="0"/>
              <a:t>Су-</a:t>
            </a:r>
            <a:r>
              <a:rPr lang="ru-RU" dirty="0" err="1" smtClean="0"/>
              <a:t>Джок</a:t>
            </a:r>
            <a:r>
              <a:rPr lang="ru-RU" dirty="0" smtClean="0"/>
              <a:t> терапии)</a:t>
            </a:r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Мобилизация силы организма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Поднятие общего тонуса нервной системы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Снятие утомления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7918"/>
            <a:ext cx="3178152" cy="238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1" y="3396045"/>
            <a:ext cx="3593013" cy="26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9" b="937"/>
          <a:stretch/>
        </p:blipFill>
        <p:spPr bwMode="auto">
          <a:xfrm>
            <a:off x="5796136" y="476567"/>
            <a:ext cx="2729555" cy="310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98" y="3087241"/>
            <a:ext cx="248427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92696"/>
            <a:ext cx="676875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и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r>
              <a:rPr lang="ru-RU" dirty="0"/>
              <a:t>С</a:t>
            </a:r>
            <a:r>
              <a:rPr lang="ru-RU" dirty="0" smtClean="0"/>
              <a:t>тимуляция </a:t>
            </a:r>
            <a:r>
              <a:rPr lang="ru-RU" dirty="0"/>
              <a:t>кинестетических ощущений мышц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9" t="17494" r="23821" b="25492"/>
          <a:stretch/>
        </p:blipFill>
        <p:spPr bwMode="auto">
          <a:xfrm>
            <a:off x="539552" y="1985358"/>
            <a:ext cx="2969125" cy="338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16141" r="22461" b="20366"/>
          <a:stretch/>
        </p:blipFill>
        <p:spPr bwMode="auto">
          <a:xfrm>
            <a:off x="2843808" y="3140968"/>
            <a:ext cx="2799010" cy="332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E:\Фото\Моя работа детский сад\DSC03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56" y="1985358"/>
            <a:ext cx="3076984" cy="23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73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Фото\Моя работа детский сад\IMG_0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08505"/>
            <a:ext cx="475252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Фото\Моя работа детский сад\IMG_0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3002"/>
            <a:ext cx="4499992" cy="29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73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6257" y="692696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Кинезеологические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r>
              <a:rPr lang="ru-RU" dirty="0"/>
              <a:t>формирование и развитие межполушарного взаимодействия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7"/>
          <a:stretch/>
        </p:blipFill>
        <p:spPr bwMode="auto">
          <a:xfrm>
            <a:off x="539552" y="1939839"/>
            <a:ext cx="251625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0"/>
          <a:stretch/>
        </p:blipFill>
        <p:spPr bwMode="auto">
          <a:xfrm>
            <a:off x="6675244" y="1955863"/>
            <a:ext cx="2098921" cy="249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11675"/>
          <a:stretch/>
        </p:blipFill>
        <p:spPr bwMode="auto">
          <a:xfrm>
            <a:off x="3812977" y="1924923"/>
            <a:ext cx="2363427" cy="255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3"/>
          <a:stretch/>
        </p:blipFill>
        <p:spPr bwMode="auto">
          <a:xfrm>
            <a:off x="1619672" y="4221088"/>
            <a:ext cx="2193305" cy="2213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1998725" cy="266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8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419" y="62068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координации движений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артикуляционной мелкой и общей моторики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0" b="19668"/>
          <a:stretch/>
        </p:blipFill>
        <p:spPr bwMode="auto">
          <a:xfrm>
            <a:off x="899592" y="2420888"/>
            <a:ext cx="228103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9" b="16234"/>
          <a:stretch/>
        </p:blipFill>
        <p:spPr bwMode="auto">
          <a:xfrm>
            <a:off x="3357687" y="2393122"/>
            <a:ext cx="2374303" cy="175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17523"/>
          <a:stretch/>
        </p:blipFill>
        <p:spPr bwMode="auto">
          <a:xfrm>
            <a:off x="5932712" y="2370548"/>
            <a:ext cx="2374343" cy="17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9" b="23103"/>
          <a:stretch/>
        </p:blipFill>
        <p:spPr bwMode="auto">
          <a:xfrm>
            <a:off x="1419822" y="4242085"/>
            <a:ext cx="2864146" cy="2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" t="22812" b="21568"/>
          <a:stretch/>
        </p:blipFill>
        <p:spPr bwMode="auto">
          <a:xfrm>
            <a:off x="4716016" y="4242085"/>
            <a:ext cx="2632702" cy="2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30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755" y="620688"/>
            <a:ext cx="829419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технологии в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логопедической работе позволяют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значительно улучшить результативность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коррекционной работы, разнообразить </a:t>
            </a:r>
          </a:p>
          <a:p>
            <a:pPr algn="ctr"/>
            <a:r>
              <a:rPr lang="ru-RU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риёмы и методы логопедического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воздействия и способствовать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оздоровлению детей, ведь качественное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развитие, обучение и воспитание детей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 без внимания к сохранению </a:t>
            </a:r>
          </a:p>
          <a:p>
            <a:pPr algn="ctr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укреплению здоровья.</a:t>
            </a:r>
            <a:endParaRPr lang="ru-RU" sz="36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1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24743"/>
            <a:ext cx="856895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8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технологий </a:t>
            </a:r>
          </a:p>
          <a:p>
            <a:pPr algn="ctr"/>
            <a:r>
              <a:rPr lang="ru-RU" sz="2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 коррекционных логопедических занятиях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Способствует повышению речевой активности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Развивает речевые умения и навыки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Снимает напряжение, восстанавливает работоспособность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Активизирует познавательный интерес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Улучшает концентрацию внимания, снижает трудности переключения с одного вида деятельности на другой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184" y="674693"/>
            <a:ext cx="7117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2800" u="sng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здоровьесберегающих</a:t>
            </a:r>
            <a:r>
              <a:rPr lang="ru-RU" sz="2800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 в системе работы с детьми с ТНР</a:t>
            </a:r>
            <a:endParaRPr lang="ru-RU" sz="2800" u="sng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628800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максимально полноценному раскрытию общих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и речевых возможностей детей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Содействовать успешной социализации детей посредством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развития коммуникативных умений и навыков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в Доу предметно-пространственную среду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психолого-педагогического и логопедического 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сопровождения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у детей ценностное отношение к себе,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своему здоровью, окружающему миру и людям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99931"/>
            <a:ext cx="80034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технологии 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мной в коррекционной работе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4394" y="1988840"/>
            <a:ext cx="779784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Мимические упражнения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логоритмические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Упражнения, направленные на профилактику нарушений зрения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Упражнения, направленные на развитие общей и мелкой моторики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Артикуляционная гимнастика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Су-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терапии,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аурикулотерапии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(массаж ушных раковин)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 и самомассаж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Кинезеологические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упражнения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Релаксационные упражнения</a:t>
            </a:r>
          </a:p>
          <a:p>
            <a:pPr marL="285750" indent="-285750">
              <a:buBlip>
                <a:blip r:embed="rId2"/>
              </a:buBlip>
            </a:pP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Биоэнергопластика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Фото\Моя работа детский сад\DSC032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21005" r="8958"/>
          <a:stretch/>
        </p:blipFill>
        <p:spPr bwMode="auto">
          <a:xfrm>
            <a:off x="5220072" y="2060848"/>
            <a:ext cx="3415027" cy="240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6933" y="548680"/>
            <a:ext cx="6892336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Дыхательная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гимнастика</a:t>
            </a:r>
            <a:endParaRPr lang="ru-RU" dirty="0"/>
          </a:p>
          <a:p>
            <a:r>
              <a:rPr lang="ru-RU" dirty="0" smtClean="0"/>
              <a:t>Цель:</a:t>
            </a:r>
          </a:p>
          <a:p>
            <a:r>
              <a:rPr lang="ru-RU" dirty="0"/>
              <a:t>Р</a:t>
            </a:r>
            <a:r>
              <a:rPr lang="ru-RU" dirty="0" smtClean="0"/>
              <a:t>азвитие продолжительного, равномерного выдоха</a:t>
            </a:r>
          </a:p>
          <a:p>
            <a:r>
              <a:rPr lang="ru-RU" dirty="0" smtClean="0"/>
              <a:t>Формирование сильной воздушной струи</a:t>
            </a:r>
          </a:p>
          <a:p>
            <a:r>
              <a:rPr lang="ru-RU" dirty="0" smtClean="0"/>
              <a:t>Тренировка умения экономно расходовать воздух в процессе речи с </a:t>
            </a:r>
          </a:p>
          <a:p>
            <a:r>
              <a:rPr lang="ru-RU" dirty="0"/>
              <a:t> </a:t>
            </a:r>
            <a:r>
              <a:rPr lang="ru-RU" dirty="0" smtClean="0"/>
              <a:t>учётом её добора</a:t>
            </a:r>
          </a:p>
          <a:p>
            <a:r>
              <a:rPr lang="ru-RU" dirty="0" smtClean="0"/>
              <a:t>Тренировка ситуативной фразовой речи</a:t>
            </a:r>
          </a:p>
          <a:p>
            <a:r>
              <a:rPr lang="ru-RU" dirty="0" smtClean="0"/>
              <a:t>Насыщение организма кислородом</a:t>
            </a:r>
          </a:p>
          <a:p>
            <a:r>
              <a:rPr lang="ru-RU" dirty="0" smtClean="0"/>
              <a:t>Улучшение обменных процессов</a:t>
            </a:r>
          </a:p>
          <a:p>
            <a:r>
              <a:rPr lang="ru-RU" dirty="0" smtClean="0"/>
              <a:t>Нормализация </a:t>
            </a:r>
            <a:r>
              <a:rPr lang="ru-RU" dirty="0" err="1" smtClean="0"/>
              <a:t>психо</a:t>
            </a:r>
            <a:r>
              <a:rPr lang="ru-RU" dirty="0" smtClean="0"/>
              <a:t>-эмоционального состояния</a:t>
            </a:r>
          </a:p>
          <a:p>
            <a:r>
              <a:rPr lang="ru-RU" dirty="0" smtClean="0"/>
              <a:t>Повышение иммунитета</a:t>
            </a:r>
          </a:p>
          <a:p>
            <a:endParaRPr lang="ru-RU" dirty="0"/>
          </a:p>
        </p:txBody>
      </p:sp>
      <p:pic>
        <p:nvPicPr>
          <p:cNvPr id="9218" name="Picture 2" descr="E:\Фото\Моя работа детский сад\DSC03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3" y="3861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Фото\Моя работа детский сад\DSC052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689" y="4412136"/>
            <a:ext cx="2721599" cy="20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8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266" y="662061"/>
            <a:ext cx="816614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Мимические упражнения</a:t>
            </a:r>
          </a:p>
          <a:p>
            <a:endParaRPr lang="ru-RU" dirty="0"/>
          </a:p>
          <a:p>
            <a:r>
              <a:rPr lang="ru-RU" dirty="0" smtClean="0"/>
              <a:t>Цель </a:t>
            </a:r>
          </a:p>
          <a:p>
            <a:r>
              <a:rPr lang="ru-RU" dirty="0"/>
              <a:t>П</a:t>
            </a:r>
            <a:r>
              <a:rPr lang="ru-RU" dirty="0" smtClean="0"/>
              <a:t>ознать </a:t>
            </a:r>
            <a:r>
              <a:rPr lang="ru-RU" dirty="0"/>
              <a:t>сущность эмоциональных состояний как собственных, так и </a:t>
            </a:r>
            <a:endParaRPr lang="ru-RU" dirty="0" smtClean="0"/>
          </a:p>
          <a:p>
            <a:r>
              <a:rPr lang="ru-RU" dirty="0" smtClean="0"/>
              <a:t>окружающих людей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азвить </a:t>
            </a:r>
            <a:r>
              <a:rPr lang="ru-RU" dirty="0"/>
              <a:t>произвольность собственного поведения через осознанное и </a:t>
            </a:r>
            <a:endParaRPr lang="ru-RU" dirty="0" smtClean="0"/>
          </a:p>
          <a:p>
            <a:r>
              <a:rPr lang="ru-RU" dirty="0" smtClean="0"/>
              <a:t>адекватное </a:t>
            </a:r>
            <a:r>
              <a:rPr lang="ru-RU" dirty="0"/>
              <a:t>проявление </a:t>
            </a:r>
            <a:r>
              <a:rPr lang="ru-RU" dirty="0" smtClean="0"/>
              <a:t>эмоций</a:t>
            </a:r>
            <a:endParaRPr lang="ru-RU" dirty="0"/>
          </a:p>
          <a:p>
            <a:r>
              <a:rPr lang="ru-RU" dirty="0"/>
              <a:t>У</a:t>
            </a:r>
            <a:r>
              <a:rPr lang="ru-RU" dirty="0" smtClean="0"/>
              <a:t>силить </a:t>
            </a:r>
            <a:r>
              <a:rPr lang="ru-RU" dirty="0"/>
              <a:t>глубину и устойчивость </a:t>
            </a:r>
            <a:r>
              <a:rPr lang="ru-RU" dirty="0" smtClean="0"/>
              <a:t>чувств</a:t>
            </a:r>
            <a:endParaRPr lang="ru-RU" dirty="0"/>
          </a:p>
          <a:p>
            <a:r>
              <a:rPr lang="ru-RU" dirty="0"/>
              <a:t>Р</a:t>
            </a:r>
            <a:r>
              <a:rPr lang="ru-RU" dirty="0" smtClean="0"/>
              <a:t>азгрузиться </a:t>
            </a:r>
            <a:r>
              <a:rPr lang="ru-RU" dirty="0"/>
              <a:t>от излишних переживаний, проявив свое эмоциональное </a:t>
            </a:r>
            <a:r>
              <a:rPr lang="ru-RU" dirty="0" smtClean="0"/>
              <a:t>состояние</a:t>
            </a: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6" y="3414959"/>
            <a:ext cx="3791970" cy="28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14959"/>
            <a:ext cx="3791968" cy="284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00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148" y="764704"/>
            <a:ext cx="695600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Психогимнастика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логоритмические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занятия</a:t>
            </a:r>
          </a:p>
          <a:p>
            <a:endParaRPr lang="ru-RU" dirty="0"/>
          </a:p>
          <a:p>
            <a:r>
              <a:rPr lang="ru-RU" dirty="0" smtClean="0"/>
              <a:t>Цель</a:t>
            </a:r>
          </a:p>
          <a:p>
            <a:r>
              <a:rPr lang="ru-RU" dirty="0" smtClean="0"/>
              <a:t>Коррекция и профилактика имеющихся речевых нарушений у детей </a:t>
            </a:r>
          </a:p>
          <a:p>
            <a:r>
              <a:rPr lang="ru-RU" dirty="0" smtClean="0"/>
              <a:t>посредством сочетания слова с движением</a:t>
            </a:r>
          </a:p>
          <a:p>
            <a:r>
              <a:rPr lang="ru-RU" dirty="0" smtClean="0"/>
              <a:t>Преодоление барьеров в общении</a:t>
            </a:r>
          </a:p>
          <a:p>
            <a:r>
              <a:rPr lang="ru-RU" dirty="0" smtClean="0"/>
              <a:t>Снятие психического напряжения и сохранение эмоционального </a:t>
            </a:r>
          </a:p>
          <a:p>
            <a:r>
              <a:rPr lang="ru-RU" dirty="0" smtClean="0"/>
              <a:t>благополучия ребёнка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5"/>
          <a:stretch/>
        </p:blipFill>
        <p:spPr bwMode="auto">
          <a:xfrm>
            <a:off x="642802" y="3281893"/>
            <a:ext cx="4220481" cy="2741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08474"/>
            <a:ext cx="3623828" cy="271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0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Фото\Моя работа детский сад\DSC05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Фото\Моя работа детский сад\DSC05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816932"/>
            <a:ext cx="4759772" cy="35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3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325</TotalTime>
  <Words>514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2018-03-15T13:09:53Z</dcterms:created>
  <dcterms:modified xsi:type="dcterms:W3CDTF">2018-03-18T10:42:42Z</dcterms:modified>
</cp:coreProperties>
</file>